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19"/>
  </p:notesMasterIdLst>
  <p:sldIdLst>
    <p:sldId id="256" r:id="rId2"/>
    <p:sldId id="278" r:id="rId3"/>
    <p:sldId id="298" r:id="rId4"/>
    <p:sldId id="279" r:id="rId5"/>
    <p:sldId id="301" r:id="rId6"/>
    <p:sldId id="281" r:id="rId7"/>
    <p:sldId id="280" r:id="rId8"/>
    <p:sldId id="282" r:id="rId9"/>
    <p:sldId id="299" r:id="rId10"/>
    <p:sldId id="300" r:id="rId11"/>
    <p:sldId id="302" r:id="rId12"/>
    <p:sldId id="308" r:id="rId13"/>
    <p:sldId id="311" r:id="rId14"/>
    <p:sldId id="312" r:id="rId15"/>
    <p:sldId id="283" r:id="rId16"/>
    <p:sldId id="309" r:id="rId17"/>
    <p:sldId id="310" r:id="rId1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FABFC32-075B-4047-A4B7-040286217B12}" v="1" dt="2018-11-21T23:00:56.270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34" autoAdjust="0"/>
    <p:restoredTop sz="94671" autoAdjust="0"/>
  </p:normalViewPr>
  <p:slideViewPr>
    <p:cSldViewPr>
      <p:cViewPr varScale="1">
        <p:scale>
          <a:sx n="110" d="100"/>
          <a:sy n="110" d="100"/>
        </p:scale>
        <p:origin x="1644" y="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1244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microsoft.com/office/2015/10/relationships/revisionInfo" Target="revisionInfo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AU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617D3FD-4305-4DE9-A029-6853D968A908}" type="datetimeFigureOut">
              <a:rPr lang="en-AU" smtClean="0"/>
              <a:t>26/02/2019</a:t>
            </a:fld>
            <a:endParaRPr lang="en-AU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AU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A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4F4573C-54D2-48C6-AB4B-E8BC1496A959}" type="slidenum">
              <a:rPr lang="en-AU" smtClean="0"/>
              <a:t>‹#›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59560821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F4573C-54D2-48C6-AB4B-E8BC1496A959}" type="slidenum">
              <a:rPr lang="en-AU" smtClean="0"/>
              <a:t>2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1281576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F4573C-54D2-48C6-AB4B-E8BC1496A959}" type="slidenum">
              <a:rPr lang="en-AU" smtClean="0"/>
              <a:t>4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89368145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F4573C-54D2-48C6-AB4B-E8BC1496A959}" type="slidenum">
              <a:rPr lang="en-AU" smtClean="0"/>
              <a:t>15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91149980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November 22nd 2018</a:t>
            </a:r>
            <a:endParaRPr lang="en-A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Community Meeting - Balgowlah Golf Club</a:t>
            </a:r>
            <a:endParaRPr lang="en-A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BF6D6E-A767-412B-9A34-D9769EE2D05B}" type="slidenum">
              <a:rPr lang="en-AU" smtClean="0"/>
              <a:t>‹#›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4644769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November 22nd 2018</a:t>
            </a:r>
            <a:endParaRPr lang="en-A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Community Meeting - Balgowlah Golf Club</a:t>
            </a:r>
            <a:endParaRPr lang="en-A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BF6D6E-A767-412B-9A34-D9769EE2D05B}" type="slidenum">
              <a:rPr lang="en-AU" smtClean="0"/>
              <a:t>‹#›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5612992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November 22nd 2018</a:t>
            </a:r>
            <a:endParaRPr lang="en-A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Community Meeting - Balgowlah Golf Club</a:t>
            </a:r>
            <a:endParaRPr lang="en-A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BF6D6E-A767-412B-9A34-D9769EE2D05B}" type="slidenum">
              <a:rPr lang="en-AU" smtClean="0"/>
              <a:t>‹#›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40709123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November 22nd 2018</a:t>
            </a:r>
            <a:endParaRPr lang="en-A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Community Meeting - Balgowlah Golf Club</a:t>
            </a:r>
            <a:endParaRPr lang="en-A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BF6D6E-A767-412B-9A34-D9769EE2D05B}" type="slidenum">
              <a:rPr lang="en-AU" smtClean="0"/>
              <a:t>‹#›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40949418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November 22nd 2018</a:t>
            </a:r>
            <a:endParaRPr lang="en-A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Community Meeting - Balgowlah Golf Club</a:t>
            </a:r>
            <a:endParaRPr lang="en-A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BF6D6E-A767-412B-9A34-D9769EE2D05B}" type="slidenum">
              <a:rPr lang="en-AU" smtClean="0"/>
              <a:t>‹#›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0931305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November 22nd 2018</a:t>
            </a:r>
            <a:endParaRPr lang="en-A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Community Meeting - Balgowlah Golf Club</a:t>
            </a:r>
            <a:endParaRPr lang="en-A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BF6D6E-A767-412B-9A34-D9769EE2D05B}" type="slidenum">
              <a:rPr lang="en-AU" smtClean="0"/>
              <a:t>‹#›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7462838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November 22nd 2018</a:t>
            </a:r>
            <a:endParaRPr lang="en-AU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Community Meeting - Balgowlah Golf Club</a:t>
            </a:r>
            <a:endParaRPr lang="en-AU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BF6D6E-A767-412B-9A34-D9769EE2D05B}" type="slidenum">
              <a:rPr lang="en-AU" smtClean="0"/>
              <a:t>‹#›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5803824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November 22nd 2018</a:t>
            </a:r>
            <a:endParaRPr lang="en-A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Community Meeting - Balgowlah Golf Club</a:t>
            </a:r>
            <a:endParaRPr lang="en-AU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BF6D6E-A767-412B-9A34-D9769EE2D05B}" type="slidenum">
              <a:rPr lang="en-AU" smtClean="0"/>
              <a:t>‹#›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0200982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November 22nd 2018</a:t>
            </a:r>
            <a:endParaRPr lang="en-AU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Community Meeting - Balgowlah Golf Club</a:t>
            </a:r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BF6D6E-A767-412B-9A34-D9769EE2D05B}" type="slidenum">
              <a:rPr lang="en-AU" smtClean="0"/>
              <a:t>‹#›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0679458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November 22nd 2018</a:t>
            </a:r>
            <a:endParaRPr lang="en-A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Community Meeting - Balgowlah Golf Club</a:t>
            </a:r>
            <a:endParaRPr lang="en-A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BF6D6E-A767-412B-9A34-D9769EE2D05B}" type="slidenum">
              <a:rPr lang="en-AU" smtClean="0"/>
              <a:t>‹#›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4108914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AU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November 22nd 2018</a:t>
            </a:r>
            <a:endParaRPr lang="en-A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Community Meeting - Balgowlah Golf Club</a:t>
            </a:r>
            <a:endParaRPr lang="en-A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BF6D6E-A767-412B-9A34-D9769EE2D05B}" type="slidenum">
              <a:rPr lang="en-AU" smtClean="0"/>
              <a:t>‹#›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154861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/>
              <a:t>November 22nd 2018</a:t>
            </a:r>
            <a:endParaRPr lang="en-A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/>
              <a:t>Community Meeting - Balgowlah Golf Club</a:t>
            </a:r>
            <a:endParaRPr lang="en-A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BF6D6E-A767-412B-9A34-D9769EE2D05B}" type="slidenum">
              <a:rPr lang="en-AU" smtClean="0"/>
              <a:t>‹#›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5500052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4743"/>
            <a:ext cx="7772400" cy="2232249"/>
          </a:xfrm>
        </p:spPr>
        <p:txBody>
          <a:bodyPr>
            <a:normAutofit fontScale="90000"/>
          </a:bodyPr>
          <a:lstStyle/>
          <a:p>
            <a:pPr>
              <a:lnSpc>
                <a:spcPct val="150000"/>
              </a:lnSpc>
              <a:spcBef>
                <a:spcPts val="600"/>
              </a:spcBef>
              <a:spcAft>
                <a:spcPts val="1200"/>
              </a:spcAft>
            </a:pPr>
            <a:r>
              <a:rPr lang="en-AU" b="1" dirty="0">
                <a:latin typeface="Arial" panose="020B0604020202020204" pitchFamily="34" charset="0"/>
                <a:cs typeface="Arial" panose="020B0604020202020204" pitchFamily="34" charset="0"/>
              </a:rPr>
              <a:t>Road Tunnels</a:t>
            </a:r>
            <a:r>
              <a:rPr lang="en-AU" b="1" dirty="0"/>
              <a:t/>
            </a:r>
            <a:br>
              <a:rPr lang="en-AU" b="1" dirty="0"/>
            </a:br>
            <a:r>
              <a:rPr lang="en-AU" sz="3100" b="1" dirty="0">
                <a:latin typeface="Arial" panose="020B0604020202020204" pitchFamily="34" charset="0"/>
                <a:cs typeface="Arial" panose="020B0604020202020204" pitchFamily="34" charset="0"/>
              </a:rPr>
              <a:t>Air Quality Considerations</a:t>
            </a:r>
            <a:r>
              <a:rPr lang="en-AU" sz="2700" b="1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AU" sz="27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AU" sz="2700" b="1" dirty="0">
                <a:latin typeface="Arial" panose="020B0604020202020204" pitchFamily="34" charset="0"/>
                <a:cs typeface="Arial" panose="020B0604020202020204" pitchFamily="34" charset="0"/>
              </a:rPr>
              <a:t>Community Meeting - Balgowlah Golf Club </a:t>
            </a:r>
            <a:r>
              <a:rPr lang="en-AU" sz="2800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AU" sz="2800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AU" sz="27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43608" y="3789040"/>
            <a:ext cx="7056784" cy="1800200"/>
          </a:xfrm>
        </p:spPr>
        <p:txBody>
          <a:bodyPr>
            <a:normAutofit/>
          </a:bodyPr>
          <a:lstStyle/>
          <a:p>
            <a:pPr>
              <a:spcBef>
                <a:spcPts val="1200"/>
              </a:spcBef>
            </a:pPr>
            <a:endParaRPr lang="en-AU" sz="26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ts val="0"/>
              </a:spcBef>
            </a:pPr>
            <a:r>
              <a:rPr lang="en-AU" sz="2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Noel Child (NG Child &amp; Associates)</a:t>
            </a:r>
            <a:endParaRPr lang="en-AU" sz="29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ts val="1200"/>
              </a:spcBef>
            </a:pPr>
            <a:r>
              <a:rPr lang="en-AU" sz="2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Thursday November 22</a:t>
            </a:r>
            <a:r>
              <a:rPr lang="en-AU" sz="2000" b="1" baseline="30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nd</a:t>
            </a:r>
            <a:r>
              <a:rPr lang="en-AU" sz="2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2018</a:t>
            </a:r>
          </a:p>
        </p:txBody>
      </p:sp>
    </p:spTree>
    <p:extLst>
      <p:ext uri="{BB962C8B-B14F-4D97-AF65-F5344CB8AC3E}">
        <p14:creationId xmlns:p14="http://schemas.microsoft.com/office/powerpoint/2010/main" val="169849806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54446C0-1E81-4FFE-8BEC-733670C46D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Air Cleaning Efficiencies</a:t>
            </a:r>
            <a:endParaRPr lang="en-AU" sz="3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F210B5B2-3210-44DC-82F6-26C4349C2A6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417638"/>
            <a:ext cx="8229600" cy="4708525"/>
          </a:xfrm>
        </p:spPr>
        <p:txBody>
          <a:bodyPr/>
          <a:lstStyle/>
          <a:p>
            <a:pPr marL="0" indent="0" algn="ctr">
              <a:buNone/>
            </a:pP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Tokyo Tunnel Example</a:t>
            </a:r>
          </a:p>
          <a:p>
            <a:endParaRPr lang="en-AU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28FBBC4B-5089-4A00-911E-DE120DC4707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75656" y="2276873"/>
            <a:ext cx="6336704" cy="3849290"/>
          </a:xfrm>
          <a:prstGeom prst="rect">
            <a:avLst/>
          </a:prstGeom>
        </p:spPr>
      </p:pic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6A02FDE5-BA05-45DE-8138-3A8926D067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November 22nd 2018</a:t>
            </a:r>
            <a:endParaRPr lang="en-AU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27CCC256-BD4F-4C75-864A-1FFD5FD728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Community Meeting - Balgowlah Golf Club</a:t>
            </a:r>
            <a:endParaRPr lang="en-AU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A6030B94-4A65-4C8A-9B25-7B685FFF85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BF6D6E-A767-412B-9A34-D9769EE2D05B}" type="slidenum">
              <a:rPr lang="en-AU" smtClean="0"/>
              <a:t>10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52054734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B488B8AC-50E0-4330-BDF8-73B2DA1710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Air Treatment Volumes</a:t>
            </a:r>
            <a:endParaRPr lang="en-AU" sz="4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6" name="Content Placeholder 5">
            <a:extLst>
              <a:ext uri="{FF2B5EF4-FFF2-40B4-BE49-F238E27FC236}">
                <a16:creationId xmlns:a16="http://schemas.microsoft.com/office/drawing/2014/main" xmlns="" id="{52F84669-48F4-4D99-8728-1CBAA99EA87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86878899"/>
              </p:ext>
            </p:extLst>
          </p:nvPr>
        </p:nvGraphicFramePr>
        <p:xfrm>
          <a:off x="683568" y="2420889"/>
          <a:ext cx="7704856" cy="2304255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{5C22544A-7EE6-4342-B048-85BDC9FD1C3A}</a:tableStyleId>
              </a:tblPr>
              <a:tblGrid>
                <a:gridCol w="3568565">
                  <a:extLst>
                    <a:ext uri="{9D8B030D-6E8A-4147-A177-3AD203B41FA5}">
                      <a16:colId xmlns:a16="http://schemas.microsoft.com/office/drawing/2014/main" xmlns="" val="1990820468"/>
                    </a:ext>
                  </a:extLst>
                </a:gridCol>
                <a:gridCol w="1459867">
                  <a:extLst>
                    <a:ext uri="{9D8B030D-6E8A-4147-A177-3AD203B41FA5}">
                      <a16:colId xmlns:a16="http://schemas.microsoft.com/office/drawing/2014/main" xmlns="" val="311896119"/>
                    </a:ext>
                  </a:extLst>
                </a:gridCol>
                <a:gridCol w="1297660">
                  <a:extLst>
                    <a:ext uri="{9D8B030D-6E8A-4147-A177-3AD203B41FA5}">
                      <a16:colId xmlns:a16="http://schemas.microsoft.com/office/drawing/2014/main" xmlns="" val="2492898922"/>
                    </a:ext>
                  </a:extLst>
                </a:gridCol>
                <a:gridCol w="1378764">
                  <a:extLst>
                    <a:ext uri="{9D8B030D-6E8A-4147-A177-3AD203B41FA5}">
                      <a16:colId xmlns:a16="http://schemas.microsoft.com/office/drawing/2014/main" xmlns="" val="4089479354"/>
                    </a:ext>
                  </a:extLst>
                </a:gridCol>
              </a:tblGrid>
              <a:tr h="867108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AU" sz="16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TOKYO</a:t>
                      </a:r>
                      <a:endParaRPr lang="en-AU" sz="16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300"/>
                        </a:spcAft>
                      </a:pPr>
                      <a:r>
                        <a:rPr lang="en-US" sz="1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SHINJUKU LINE</a:t>
                      </a:r>
                      <a:endParaRPr lang="en-AU" sz="16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MADRID</a:t>
                      </a:r>
                      <a:endParaRPr lang="en-AU" sz="16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CALLE 30</a:t>
                      </a:r>
                      <a:endParaRPr lang="en-AU" sz="16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M5 EAST TEST PLANT</a:t>
                      </a:r>
                      <a:endParaRPr lang="en-AU" sz="16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2170453555"/>
                  </a:ext>
                </a:extLst>
              </a:tr>
              <a:tr h="479049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Total ESP Volume (M</a:t>
                      </a:r>
                      <a:r>
                        <a:rPr lang="en-US" sz="1600" baseline="30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  <a:r>
                        <a:rPr lang="en-US" sz="1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/Sec)</a:t>
                      </a:r>
                      <a:endParaRPr lang="en-AU" sz="16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3509</a:t>
                      </a:r>
                      <a:endParaRPr lang="en-AU" sz="16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5404</a:t>
                      </a:r>
                      <a:endParaRPr lang="en-AU" sz="16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6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200</a:t>
                      </a:r>
                      <a:endParaRPr lang="en-AU" sz="1600" b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339204067"/>
                  </a:ext>
                </a:extLst>
              </a:tr>
              <a:tr h="479049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TOTAL DeNO</a:t>
                      </a:r>
                      <a:r>
                        <a:rPr lang="en-US" sz="1600" baseline="-25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  <a:r>
                        <a:rPr lang="en-US" sz="1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Volume (M</a:t>
                      </a:r>
                      <a:r>
                        <a:rPr lang="en-US" sz="1600" baseline="30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  <a:r>
                        <a:rPr lang="en-US" sz="1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/SEC)</a:t>
                      </a:r>
                      <a:endParaRPr lang="en-AU" sz="16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3509</a:t>
                      </a:r>
                      <a:endParaRPr lang="en-AU" sz="16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2114</a:t>
                      </a:r>
                      <a:endParaRPr lang="en-AU" sz="16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6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50</a:t>
                      </a:r>
                      <a:endParaRPr lang="en-AU" sz="1600" b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113770800"/>
                  </a:ext>
                </a:extLst>
              </a:tr>
              <a:tr h="479049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Total Treatment Volume (M</a:t>
                      </a:r>
                      <a:r>
                        <a:rPr lang="en-US" sz="1600" baseline="30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  <a:r>
                        <a:rPr lang="en-US" sz="1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/Sec)</a:t>
                      </a:r>
                      <a:endParaRPr lang="en-AU" sz="16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7018</a:t>
                      </a:r>
                      <a:endParaRPr lang="en-AU" sz="16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5404</a:t>
                      </a:r>
                      <a:endParaRPr lang="en-AU" sz="16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200</a:t>
                      </a:r>
                      <a:endParaRPr lang="en-AU" sz="16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334410359"/>
                  </a:ext>
                </a:extLst>
              </a:tr>
            </a:tbl>
          </a:graphicData>
        </a:graphic>
      </p:graphicFrame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6996C372-C328-417C-B958-01B310B750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November 22nd 2018</a:t>
            </a:r>
            <a:endParaRPr lang="en-AU" dirty="0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xmlns="" id="{967760C3-5FD0-4806-A1F6-EFDD65A3CB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Community Meeting - Balgowlah Golf Club</a:t>
            </a:r>
            <a:endParaRPr lang="en-AU" dirty="0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xmlns="" id="{8EC4BEC8-4759-467A-950E-B2F41A233E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BF6D6E-A767-412B-9A34-D9769EE2D05B}" type="slidenum">
              <a:rPr lang="en-AU" smtClean="0"/>
              <a:t>11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2451498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B47320A-DB9C-4914-A392-F135663734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New Tunnels</a:t>
            </a:r>
            <a:b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200" b="1" dirty="0">
                <a:latin typeface="Arial" panose="020B0604020202020204" pitchFamily="34" charset="0"/>
                <a:cs typeface="Arial" panose="020B0604020202020204" pitchFamily="34" charset="0"/>
              </a:rPr>
              <a:t>… getting longer &amp; busier</a:t>
            </a:r>
            <a:endParaRPr lang="en-AU" sz="2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0A4B77D3-DDA0-45E1-860D-1CF2DB5BDA8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en-AU" sz="2400" b="1" dirty="0">
                <a:latin typeface="Arial" panose="020B0604020202020204" pitchFamily="34" charset="0"/>
                <a:cs typeface="Arial" panose="020B0604020202020204" pitchFamily="34" charset="0"/>
              </a:rPr>
              <a:t>North Connex Details</a:t>
            </a:r>
            <a:br>
              <a:rPr lang="en-AU" sz="24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AU" sz="1600" b="1" dirty="0">
                <a:latin typeface="Arial" panose="020B0604020202020204" pitchFamily="34" charset="0"/>
                <a:cs typeface="Arial" panose="020B0604020202020204" pitchFamily="34" charset="0"/>
              </a:rPr>
              <a:t>(a typical example)</a:t>
            </a:r>
          </a:p>
          <a:p>
            <a:pPr marL="0" indent="0">
              <a:buNone/>
            </a:pPr>
            <a:endParaRPr lang="en-US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US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800100" lvl="2" indent="0">
              <a:spcBef>
                <a:spcPts val="0"/>
              </a:spcBef>
              <a:spcAft>
                <a:spcPts val="600"/>
              </a:spcAft>
              <a:buNone/>
            </a:pPr>
            <a:r>
              <a:rPr lang="en-AU" sz="2000" b="1" dirty="0">
                <a:latin typeface="Arial" panose="020B0604020202020204" pitchFamily="34" charset="0"/>
                <a:cs typeface="Arial" panose="020B0604020202020204" pitchFamily="34" charset="0"/>
              </a:rPr>
              <a:t>Length:			9.2 km </a:t>
            </a:r>
          </a:p>
          <a:p>
            <a:pPr marL="800100" lvl="2" indent="0">
              <a:spcBef>
                <a:spcPts val="0"/>
              </a:spcBef>
              <a:spcAft>
                <a:spcPts val="600"/>
              </a:spcAft>
              <a:buNone/>
            </a:pPr>
            <a:r>
              <a:rPr lang="en-AU" sz="2000" b="1" dirty="0">
                <a:latin typeface="Arial" panose="020B0604020202020204" pitchFamily="34" charset="0"/>
                <a:cs typeface="Arial" panose="020B0604020202020204" pitchFamily="34" charset="0"/>
              </a:rPr>
              <a:t>Lanes:			3 in each direction (two initially)</a:t>
            </a:r>
          </a:p>
          <a:p>
            <a:pPr marL="800100" lvl="2" indent="0">
              <a:spcBef>
                <a:spcPts val="0"/>
              </a:spcBef>
              <a:spcAft>
                <a:spcPts val="600"/>
              </a:spcAft>
              <a:buNone/>
            </a:pPr>
            <a:r>
              <a:rPr lang="en-AU" sz="2000" b="1" dirty="0">
                <a:latin typeface="Arial" panose="020B0604020202020204" pitchFamily="34" charset="0"/>
                <a:cs typeface="Arial" panose="020B0604020202020204" pitchFamily="34" charset="0"/>
              </a:rPr>
              <a:t>Ventilation:		Longitudinal</a:t>
            </a:r>
          </a:p>
          <a:p>
            <a:pPr marL="800100" lvl="2" indent="0">
              <a:spcBef>
                <a:spcPts val="0"/>
              </a:spcBef>
              <a:spcAft>
                <a:spcPts val="600"/>
              </a:spcAft>
              <a:buNone/>
            </a:pPr>
            <a:r>
              <a:rPr lang="en-AU" sz="2000" b="1" dirty="0">
                <a:latin typeface="Arial" panose="020B0604020202020204" pitchFamily="34" charset="0"/>
                <a:cs typeface="Arial" panose="020B0604020202020204" pitchFamily="34" charset="0"/>
              </a:rPr>
              <a:t>Air Treatment:		None proposed</a:t>
            </a:r>
          </a:p>
          <a:p>
            <a:pPr marL="800100" lvl="2" indent="0">
              <a:spcBef>
                <a:spcPts val="0"/>
              </a:spcBef>
              <a:spcAft>
                <a:spcPts val="600"/>
              </a:spcAft>
              <a:buNone/>
            </a:pPr>
            <a:r>
              <a:rPr lang="en-AU" sz="2000" b="1" dirty="0">
                <a:latin typeface="Arial" panose="020B0604020202020204" pitchFamily="34" charset="0"/>
                <a:cs typeface="Arial" panose="020B0604020202020204" pitchFamily="34" charset="0"/>
              </a:rPr>
              <a:t>Emission Stacks:	One at each end</a:t>
            </a:r>
          </a:p>
          <a:p>
            <a:pPr marL="0" indent="0">
              <a:buNone/>
            </a:pPr>
            <a:endParaRPr lang="en-AU" sz="2000" dirty="0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xmlns="" id="{4927FC1C-8FA7-45DF-8268-B849988F17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November 22nd 2018</a:t>
            </a:r>
            <a:endParaRPr lang="en-AU" dirty="0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xmlns="" id="{D79C3B3E-0838-4ADC-9E45-0AD75B06AD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Community Meeting - Balgowlah Golf Club</a:t>
            </a:r>
            <a:endParaRPr lang="en-AU" dirty="0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xmlns="" id="{CF463F0E-C314-46E5-B095-74FDACA966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BF6D6E-A767-412B-9A34-D9769EE2D05B}" type="slidenum">
              <a:rPr lang="en-AU" smtClean="0"/>
              <a:t>12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31534079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E92F0569-236F-4BD6-A19D-FF342A0406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International Experience</a:t>
            </a:r>
            <a:endParaRPr lang="en-AU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630A700A-204B-4A35-A842-2231534B466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47500" lnSpcReduction="20000"/>
          </a:bodyPr>
          <a:lstStyle/>
          <a:p>
            <a:pPr>
              <a:lnSpc>
                <a:spcPct val="120000"/>
              </a:lnSpc>
              <a:spcBef>
                <a:spcPts val="0"/>
              </a:spcBef>
              <a:spcAft>
                <a:spcPts val="1200"/>
              </a:spcAft>
              <a:buFont typeface="Wingdings" panose="05000000000000000000" pitchFamily="2" charset="2"/>
              <a:buChar char="q"/>
            </a:pPr>
            <a:r>
              <a:rPr lang="en-US" sz="3400" b="1" dirty="0">
                <a:latin typeface="Arial" panose="020B0604020202020204" pitchFamily="34" charset="0"/>
                <a:cs typeface="Arial" panose="020B0604020202020204" pitchFamily="34" charset="0"/>
              </a:rPr>
              <a:t>TECHNOLOGY: 	Air treatment </a:t>
            </a:r>
            <a:r>
              <a:rPr lang="en-US" sz="3400" dirty="0">
                <a:latin typeface="Arial" panose="020B0604020202020204" pitchFamily="34" charset="0"/>
                <a:cs typeface="Arial" panose="020B0604020202020204" pitchFamily="34" charset="0"/>
              </a:rPr>
              <a:t>proven &amp; established 					for appropriate applications                                    				</a:t>
            </a:r>
            <a:r>
              <a:rPr lang="en-US" sz="3400" b="1" dirty="0">
                <a:latin typeface="Arial" panose="020B0604020202020204" pitchFamily="34" charset="0"/>
                <a:cs typeface="Arial" panose="020B0604020202020204" pitchFamily="34" charset="0"/>
              </a:rPr>
              <a:t>Ventilation</a:t>
            </a:r>
            <a:r>
              <a:rPr lang="en-US" sz="3400" dirty="0">
                <a:latin typeface="Arial" panose="020B0604020202020204" pitchFamily="34" charset="0"/>
                <a:cs typeface="Arial" panose="020B0604020202020204" pitchFamily="34" charset="0"/>
              </a:rPr>
              <a:t> method selected on a performance 				basis</a:t>
            </a:r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1200"/>
              </a:spcAft>
              <a:buFont typeface="Wingdings" panose="05000000000000000000" pitchFamily="2" charset="2"/>
              <a:buChar char="q"/>
            </a:pPr>
            <a:r>
              <a:rPr lang="en-US" sz="3400" b="1" dirty="0">
                <a:latin typeface="Arial" panose="020B0604020202020204" pitchFamily="34" charset="0"/>
                <a:cs typeface="Arial" panose="020B0604020202020204" pitchFamily="34" charset="0"/>
              </a:rPr>
              <a:t>SPAIN: 		</a:t>
            </a:r>
            <a:r>
              <a:rPr lang="en-US" sz="3400" dirty="0">
                <a:latin typeface="Arial" panose="020B0604020202020204" pitchFamily="34" charset="0"/>
                <a:cs typeface="Arial" panose="020B0604020202020204" pitchFamily="34" charset="0"/>
              </a:rPr>
              <a:t>Extensive evaluation of “long tunnel” ventilation and 			air treatment technologies in Madrid – various ventilation 			methods and air treatment technologies adopted</a:t>
            </a:r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1200"/>
              </a:spcAft>
              <a:buFont typeface="Wingdings" panose="05000000000000000000" pitchFamily="2" charset="2"/>
              <a:buChar char="q"/>
            </a:pPr>
            <a:r>
              <a:rPr lang="en-US" sz="3400" b="1" dirty="0">
                <a:latin typeface="Arial" panose="020B0604020202020204" pitchFamily="34" charset="0"/>
                <a:cs typeface="Arial" panose="020B0604020202020204" pitchFamily="34" charset="0"/>
              </a:rPr>
              <a:t>JAPAN: 		</a:t>
            </a:r>
            <a:r>
              <a:rPr lang="en-US" sz="3400" dirty="0">
                <a:latin typeface="Arial" panose="020B0604020202020204" pitchFamily="34" charset="0"/>
                <a:cs typeface="Arial" panose="020B0604020202020204" pitchFamily="34" charset="0"/>
              </a:rPr>
              <a:t>Recent Tokyo metropolitan road tunnel a good case 			study – Yamate Tunnel 18 kilometres in total comprising 			separate 8 km and 10 km tunnel sections – transverse 			ventilation and air treatment incorporated</a:t>
            </a:r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1200"/>
              </a:spcAft>
              <a:buFont typeface="Wingdings" panose="05000000000000000000" pitchFamily="2" charset="2"/>
              <a:buChar char="q"/>
            </a:pPr>
            <a:r>
              <a:rPr lang="en-US" sz="3400" b="1" dirty="0">
                <a:latin typeface="Arial" panose="020B0604020202020204" pitchFamily="34" charset="0"/>
                <a:cs typeface="Arial" panose="020B0604020202020204" pitchFamily="34" charset="0"/>
              </a:rPr>
              <a:t>STOCKHOLM: 		</a:t>
            </a:r>
            <a:r>
              <a:rPr lang="en-US" sz="3400" dirty="0">
                <a:latin typeface="Arial" panose="020B0604020202020204" pitchFamily="34" charset="0"/>
                <a:cs typeface="Arial" panose="020B0604020202020204" pitchFamily="34" charset="0"/>
              </a:rPr>
              <a:t>Proposed E4 By-Pass Tunnel – longitudinal ventilation 			but complete air exchange every three kilometres</a:t>
            </a:r>
          </a:p>
          <a:p>
            <a:endParaRPr lang="en-AU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25546890-D0B1-42C3-8D45-88F63C2D45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November 22nd 2018</a:t>
            </a:r>
            <a:endParaRPr lang="en-AU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3B9845C9-68E5-422C-921A-1EF2DCBA85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Community Meeting - Balgowlah Golf Club</a:t>
            </a:r>
            <a:endParaRPr lang="en-AU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26A969D4-A446-4ED2-8B3B-26BDDA14F5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BF6D6E-A767-412B-9A34-D9769EE2D05B}" type="slidenum">
              <a:rPr lang="en-AU" smtClean="0"/>
              <a:t>13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1176159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E00EBEF8-722E-4880-B236-E2E47F4225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b="1">
                <a:latin typeface="Arial" panose="020B0604020202020204" pitchFamily="34" charset="0"/>
                <a:cs typeface="Arial" panose="020B0604020202020204" pitchFamily="34" charset="0"/>
              </a:rPr>
              <a:t>NSW Approach</a:t>
            </a:r>
            <a:endParaRPr lang="en-AU" sz="4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1FBBAD7E-A909-4844-A53C-F569D6A01C9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55576" y="1600200"/>
            <a:ext cx="7931224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VENTILATION: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		All tunnels longitudinally 					ventilated </a:t>
            </a:r>
          </a:p>
          <a:p>
            <a:pPr marL="0" indent="0">
              <a:buNone/>
            </a:pP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AIR TREATMENT: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		Air treatment technology 					“not RMS policy”</a:t>
            </a:r>
            <a:endParaRPr lang="en-AU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E72EEB7F-9453-45A3-ACE1-52394951E4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November 22nd 2018</a:t>
            </a:r>
            <a:endParaRPr lang="en-AU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2D8F1B0A-265C-486D-ADEF-2FA2538004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Community Meeting - Balgowlah Golf Club</a:t>
            </a:r>
            <a:endParaRPr lang="en-AU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0545563B-0FB6-4960-B635-3AA4553FE7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BF6D6E-A767-412B-9A34-D9769EE2D05B}" type="slidenum">
              <a:rPr lang="en-AU" smtClean="0"/>
              <a:t>14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89393967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AU" b="1" dirty="0">
                <a:latin typeface="Arial" panose="020B0604020202020204" pitchFamily="34" charset="0"/>
                <a:cs typeface="Arial" panose="020B0604020202020204" pitchFamily="34" charset="0"/>
              </a:rPr>
              <a:t>Key Considerations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07704" y="1417638"/>
            <a:ext cx="6779096" cy="4708525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AU" sz="2000" b="1" dirty="0">
                <a:latin typeface="Arial" panose="020B0604020202020204" pitchFamily="34" charset="0"/>
                <a:cs typeface="Arial" panose="020B0604020202020204" pitchFamily="34" charset="0"/>
              </a:rPr>
              <a:t>POLICY</a:t>
            </a:r>
          </a:p>
          <a:p>
            <a:pPr lvl="1">
              <a:buFont typeface="Wingdings" panose="05000000000000000000" pitchFamily="2" charset="2"/>
              <a:buChar char="q"/>
            </a:pPr>
            <a:r>
              <a:rPr lang="en-US" sz="1400" b="1" dirty="0">
                <a:latin typeface="Arial" panose="020B0604020202020204" pitchFamily="34" charset="0"/>
                <a:cs typeface="Arial" panose="020B0604020202020204" pitchFamily="34" charset="0"/>
              </a:rPr>
              <a:t>A Balanced &amp; Integrated Approach</a:t>
            </a:r>
          </a:p>
          <a:p>
            <a:pPr lvl="1">
              <a:buFont typeface="Wingdings" panose="05000000000000000000" pitchFamily="2" charset="2"/>
              <a:buChar char="q"/>
            </a:pPr>
            <a:r>
              <a:rPr lang="en-US" sz="1400" b="1" dirty="0">
                <a:latin typeface="Arial" panose="020B0604020202020204" pitchFamily="34" charset="0"/>
                <a:cs typeface="Arial" panose="020B0604020202020204" pitchFamily="34" charset="0"/>
              </a:rPr>
              <a:t>Roads + Rail – </a:t>
            </a:r>
            <a:r>
              <a:rPr lang="en-US" sz="1400" b="1" u="sng" dirty="0">
                <a:latin typeface="Arial" panose="020B0604020202020204" pitchFamily="34" charset="0"/>
                <a:cs typeface="Arial" panose="020B0604020202020204" pitchFamily="34" charset="0"/>
              </a:rPr>
              <a:t>NOT</a:t>
            </a:r>
            <a:r>
              <a:rPr lang="en-US" sz="1400" b="1" dirty="0">
                <a:latin typeface="Arial" panose="020B0604020202020204" pitchFamily="34" charset="0"/>
                <a:cs typeface="Arial" panose="020B0604020202020204" pitchFamily="34" charset="0"/>
              </a:rPr>
              <a:t> Road Only</a:t>
            </a:r>
          </a:p>
          <a:p>
            <a:pPr lvl="1">
              <a:buFont typeface="Wingdings" panose="05000000000000000000" pitchFamily="2" charset="2"/>
              <a:buChar char="q"/>
            </a:pPr>
            <a:r>
              <a:rPr lang="en-US" sz="1400" b="1" dirty="0">
                <a:latin typeface="Arial" panose="020B0604020202020204" pitchFamily="34" charset="0"/>
                <a:cs typeface="Arial" panose="020B0604020202020204" pitchFamily="34" charset="0"/>
              </a:rPr>
              <a:t>Treat the public as a genuine stakeholder</a:t>
            </a:r>
          </a:p>
          <a:p>
            <a:pPr lvl="1">
              <a:buFont typeface="Wingdings" panose="05000000000000000000" pitchFamily="2" charset="2"/>
              <a:buChar char="q"/>
            </a:pPr>
            <a:r>
              <a:rPr lang="en-US" sz="1400" b="1" dirty="0">
                <a:latin typeface="Arial" panose="020B0604020202020204" pitchFamily="34" charset="0"/>
                <a:cs typeface="Arial" panose="020B0604020202020204" pitchFamily="34" charset="0"/>
              </a:rPr>
              <a:t>Good Process Essential </a:t>
            </a:r>
            <a:endParaRPr lang="en-AU" sz="1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AU" sz="2000" b="1" dirty="0">
                <a:latin typeface="Arial" panose="020B0604020202020204" pitchFamily="34" charset="0"/>
                <a:cs typeface="Arial" panose="020B0604020202020204" pitchFamily="34" charset="0"/>
              </a:rPr>
              <a:t>AIR QUALITY</a:t>
            </a:r>
          </a:p>
          <a:p>
            <a:pPr lvl="1">
              <a:buFont typeface="Wingdings" panose="05000000000000000000" pitchFamily="2" charset="2"/>
              <a:buChar char="q"/>
            </a:pPr>
            <a:r>
              <a:rPr lang="en-US" sz="1400" b="1" dirty="0">
                <a:latin typeface="Arial" panose="020B0604020202020204" pitchFamily="34" charset="0"/>
                <a:cs typeface="Arial" panose="020B0604020202020204" pitchFamily="34" charset="0"/>
              </a:rPr>
              <a:t>Air Quality Must be Safeguarded</a:t>
            </a:r>
          </a:p>
          <a:p>
            <a:pPr lvl="1">
              <a:buFont typeface="Wingdings" panose="05000000000000000000" pitchFamily="2" charset="2"/>
              <a:buChar char="q"/>
            </a:pPr>
            <a:r>
              <a:rPr lang="en-US" sz="1400" b="1" dirty="0">
                <a:latin typeface="Arial" panose="020B0604020202020204" pitchFamily="34" charset="0"/>
                <a:cs typeface="Arial" panose="020B0604020202020204" pitchFamily="34" charset="0"/>
              </a:rPr>
              <a:t>Stacks and “Filtration”</a:t>
            </a:r>
          </a:p>
          <a:p>
            <a:pPr lvl="1">
              <a:buFont typeface="Wingdings" panose="05000000000000000000" pitchFamily="2" charset="2"/>
              <a:buChar char="q"/>
            </a:pPr>
            <a:r>
              <a:rPr lang="en-US" sz="1400" b="1" dirty="0">
                <a:latin typeface="Arial" panose="020B0604020202020204" pitchFamily="34" charset="0"/>
                <a:cs typeface="Arial" panose="020B0604020202020204" pitchFamily="34" charset="0"/>
              </a:rPr>
              <a:t>Stack Locations</a:t>
            </a:r>
          </a:p>
          <a:p>
            <a:pPr lvl="1">
              <a:buFont typeface="Wingdings" panose="05000000000000000000" pitchFamily="2" charset="2"/>
              <a:buChar char="q"/>
            </a:pPr>
            <a:r>
              <a:rPr lang="en-US" sz="1400" b="1" dirty="0">
                <a:latin typeface="Arial" panose="020B0604020202020204" pitchFamily="34" charset="0"/>
                <a:cs typeface="Arial" panose="020B0604020202020204" pitchFamily="34" charset="0"/>
              </a:rPr>
              <a:t>Air Quality Monitoring – In-Tunnel and External</a:t>
            </a:r>
            <a:endParaRPr lang="en-AU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AU" sz="2000" b="1" dirty="0">
                <a:latin typeface="Arial" panose="020B0604020202020204" pitchFamily="34" charset="0"/>
                <a:cs typeface="Arial" panose="020B0604020202020204" pitchFamily="34" charset="0"/>
              </a:rPr>
              <a:t>VENTILATION</a:t>
            </a:r>
          </a:p>
          <a:p>
            <a:pPr lvl="1">
              <a:buFont typeface="Wingdings" panose="05000000000000000000" pitchFamily="2" charset="2"/>
              <a:buChar char="q"/>
            </a:pPr>
            <a:r>
              <a:rPr lang="en-US" sz="1400" b="1" dirty="0">
                <a:latin typeface="Arial" panose="020B0604020202020204" pitchFamily="34" charset="0"/>
                <a:cs typeface="Arial" panose="020B0604020202020204" pitchFamily="34" charset="0"/>
              </a:rPr>
              <a:t>Appropriate Tunnel Ventilation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endParaRPr lang="en-AU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>
              <a:buFont typeface="Wingdings" panose="05000000000000000000" pitchFamily="2" charset="2"/>
              <a:buChar char="q"/>
            </a:pPr>
            <a:r>
              <a:rPr lang="en-US" sz="1400" b="1" dirty="0">
                <a:latin typeface="Arial" panose="020B0604020202020204" pitchFamily="34" charset="0"/>
                <a:cs typeface="Arial" panose="020B0604020202020204" pitchFamily="34" charset="0"/>
              </a:rPr>
              <a:t>Proposed Ventilation Method a Potential Concern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endParaRPr lang="en-AU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>
              <a:buFont typeface="Wingdings" panose="05000000000000000000" pitchFamily="2" charset="2"/>
              <a:buChar char="q"/>
            </a:pPr>
            <a:r>
              <a:rPr lang="en-US" sz="1400" b="1" dirty="0">
                <a:latin typeface="Arial" panose="020B0604020202020204" pitchFamily="34" charset="0"/>
                <a:cs typeface="Arial" panose="020B0604020202020204" pitchFamily="34" charset="0"/>
              </a:rPr>
              <a:t>Ventilation &amp; Air Quality Linked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endParaRPr lang="en-AU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>
              <a:buFont typeface="Wingdings" panose="05000000000000000000" pitchFamily="2" charset="2"/>
              <a:buChar char="q"/>
            </a:pPr>
            <a:r>
              <a:rPr lang="en-US" sz="1400" b="1" dirty="0">
                <a:latin typeface="Arial" panose="020B0604020202020204" pitchFamily="34" charset="0"/>
                <a:cs typeface="Arial" panose="020B0604020202020204" pitchFamily="34" charset="0"/>
              </a:rPr>
              <a:t>Minimum Cost/Maximum Profit Approach Risky</a:t>
            </a:r>
            <a:endParaRPr lang="en-AU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xmlns="" id="{23993BA5-EA5B-467C-9953-C8A48E4BFE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November 22nd 2018</a:t>
            </a:r>
            <a:endParaRPr lang="en-AU" dirty="0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xmlns="" id="{3F3C8142-199A-48DE-878A-A5AE627A6D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Community Meeting - Balgowlah Golf Club</a:t>
            </a:r>
            <a:endParaRPr lang="en-AU" dirty="0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xmlns="" id="{58F251D5-B521-4204-B06D-0A7AA3FD62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BF6D6E-A767-412B-9A34-D9769EE2D05B}" type="slidenum">
              <a:rPr lang="en-AU" smtClean="0"/>
              <a:t>15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82510487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C57AB01-B15D-4850-9568-5F756978FD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The Issues</a:t>
            </a:r>
            <a:endParaRPr lang="en-AU" sz="4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C7509CAF-4311-40DD-A220-FC229F89451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63688" y="1600200"/>
            <a:ext cx="6923112" cy="4525963"/>
          </a:xfrm>
        </p:spPr>
        <p:txBody>
          <a:bodyPr/>
          <a:lstStyle/>
          <a:p>
            <a:pPr marL="457200" indent="-457200">
              <a:spcBef>
                <a:spcPts val="0"/>
              </a:spcBef>
              <a:spcAft>
                <a:spcPts val="1800"/>
              </a:spcAft>
              <a:buFont typeface="Wingdings" panose="05000000000000000000" pitchFamily="2" charset="2"/>
              <a:buChar char="q"/>
            </a:pPr>
            <a:r>
              <a:rPr lang="en-US" sz="1800" b="1" dirty="0">
                <a:latin typeface="Arial" panose="020B0604020202020204" pitchFamily="34" charset="0"/>
                <a:cs typeface="Arial" panose="020B0604020202020204" pitchFamily="34" charset="0"/>
              </a:rPr>
              <a:t>ALTERNATIVES NOT CONSIDERED</a:t>
            </a:r>
          </a:p>
          <a:p>
            <a:pPr marL="457200" indent="-457200">
              <a:spcBef>
                <a:spcPts val="0"/>
              </a:spcBef>
              <a:spcAft>
                <a:spcPts val="1800"/>
              </a:spcAft>
              <a:buFont typeface="Wingdings" panose="05000000000000000000" pitchFamily="2" charset="2"/>
              <a:buChar char="q"/>
            </a:pPr>
            <a:r>
              <a:rPr lang="en-US" sz="1800" b="1" dirty="0">
                <a:latin typeface="Arial" panose="020B0604020202020204" pitchFamily="34" charset="0"/>
                <a:cs typeface="Arial" panose="020B0604020202020204" pitchFamily="34" charset="0"/>
              </a:rPr>
              <a:t>TUNNEL VENTILATION</a:t>
            </a:r>
          </a:p>
          <a:p>
            <a:pPr marL="457200" indent="-457200">
              <a:spcBef>
                <a:spcPts val="0"/>
              </a:spcBef>
              <a:spcAft>
                <a:spcPts val="1800"/>
              </a:spcAft>
              <a:buFont typeface="Wingdings" panose="05000000000000000000" pitchFamily="2" charset="2"/>
              <a:buChar char="q"/>
            </a:pPr>
            <a:r>
              <a:rPr lang="en-US" sz="1800" b="1" dirty="0">
                <a:latin typeface="Arial" panose="020B0604020202020204" pitchFamily="34" charset="0"/>
                <a:cs typeface="Arial" panose="020B0604020202020204" pitchFamily="34" charset="0"/>
              </a:rPr>
              <a:t>EXHAUST EMISSIONS</a:t>
            </a:r>
            <a:endParaRPr lang="en-US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spcBef>
                <a:spcPts val="0"/>
              </a:spcBef>
              <a:spcAft>
                <a:spcPts val="1800"/>
              </a:spcAft>
              <a:buFont typeface="Wingdings" panose="05000000000000000000" pitchFamily="2" charset="2"/>
              <a:buChar char="q"/>
            </a:pPr>
            <a:r>
              <a:rPr lang="en-US" sz="1800" b="1" dirty="0">
                <a:latin typeface="Arial" panose="020B0604020202020204" pitchFamily="34" charset="0"/>
                <a:cs typeface="Arial" panose="020B0604020202020204" pitchFamily="34" charset="0"/>
              </a:rPr>
              <a:t>HEALTH IMPACTS</a:t>
            </a:r>
          </a:p>
          <a:p>
            <a:pPr marL="914400" lvl="1" indent="-457200">
              <a:spcBef>
                <a:spcPts val="0"/>
              </a:spcBef>
              <a:spcAft>
                <a:spcPts val="1800"/>
              </a:spcAft>
            </a:pPr>
            <a:r>
              <a:rPr lang="en-US" sz="1400" b="1" dirty="0">
                <a:latin typeface="Arial" panose="020B0604020202020204" pitchFamily="34" charset="0"/>
                <a:cs typeface="Arial" panose="020B0604020202020204" pitchFamily="34" charset="0"/>
              </a:rPr>
              <a:t>CONCERNS FROM KEY GOVERNMENT AGENCIES</a:t>
            </a:r>
          </a:p>
          <a:p>
            <a:pPr marL="914400" lvl="1" indent="-457200">
              <a:spcBef>
                <a:spcPts val="0"/>
              </a:spcBef>
              <a:spcAft>
                <a:spcPts val="1800"/>
              </a:spcAft>
            </a:pPr>
            <a:r>
              <a:rPr lang="en-US" sz="1400" b="1" dirty="0">
                <a:latin typeface="Arial" panose="020B0604020202020204" pitchFamily="34" charset="0"/>
                <a:cs typeface="Arial" panose="020B0604020202020204" pitchFamily="34" charset="0"/>
              </a:rPr>
              <a:t>CONCERNS FROM THE MEDICAL PROFESSION</a:t>
            </a:r>
          </a:p>
          <a:p>
            <a:pPr marL="914400" lvl="1" indent="-457200">
              <a:spcBef>
                <a:spcPts val="0"/>
              </a:spcBef>
              <a:spcAft>
                <a:spcPts val="1800"/>
              </a:spcAft>
            </a:pPr>
            <a:r>
              <a:rPr lang="en-US" sz="1400" b="1" dirty="0">
                <a:latin typeface="Arial" panose="020B0604020202020204" pitchFamily="34" charset="0"/>
                <a:cs typeface="Arial" panose="020B0604020202020204" pitchFamily="34" charset="0"/>
              </a:rPr>
              <a:t>CONCERNS FROM REGULATORS</a:t>
            </a:r>
          </a:p>
          <a:p>
            <a:pPr marL="457200" indent="-457200">
              <a:spcBef>
                <a:spcPts val="0"/>
              </a:spcBef>
              <a:spcAft>
                <a:spcPts val="1200"/>
              </a:spcAft>
              <a:buFont typeface="Wingdings" panose="05000000000000000000" pitchFamily="2" charset="2"/>
              <a:buChar char="q"/>
            </a:pPr>
            <a:r>
              <a:rPr lang="en-US" sz="1800" b="1" dirty="0">
                <a:latin typeface="Arial" panose="020B0604020202020204" pitchFamily="34" charset="0"/>
                <a:cs typeface="Arial" panose="020B0604020202020204" pitchFamily="34" charset="0"/>
              </a:rPr>
              <a:t>CONTEMPT FOR THE PUBLIC</a:t>
            </a:r>
            <a:endParaRPr lang="en-AU" sz="1800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47DC631B-1072-4B8D-8D74-1BFC8154F6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November 22nd 2018</a:t>
            </a:r>
            <a:endParaRPr lang="en-AU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7004F52F-FC8D-41F9-9811-66D95E6541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Community Meeting - Balgowlah Golf Club</a:t>
            </a:r>
            <a:endParaRPr lang="en-AU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9E706400-36FB-4A20-B977-540805E2E9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BF6D6E-A767-412B-9A34-D9769EE2D05B}" type="slidenum">
              <a:rPr lang="en-AU" smtClean="0"/>
              <a:t>16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59197195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92E6BF8B-5238-41E4-A317-042AA215AF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b="1" dirty="0">
                <a:latin typeface="Arial" panose="020B0604020202020204" pitchFamily="34" charset="0"/>
                <a:cs typeface="Arial" panose="020B0604020202020204" pitchFamily="34" charset="0"/>
              </a:rPr>
              <a:t>The Solutions </a:t>
            </a:r>
            <a:endParaRPr lang="en-AU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15393D86-345B-4DB0-802D-EC3829A4B66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19672" y="1600200"/>
            <a:ext cx="7067128" cy="4525963"/>
          </a:xfrm>
        </p:spPr>
        <p:txBody>
          <a:bodyPr/>
          <a:lstStyle/>
          <a:p>
            <a:pPr marL="342000" indent="-342000">
              <a:spcBef>
                <a:spcPts val="0"/>
              </a:spcBef>
              <a:spcAft>
                <a:spcPts val="1200"/>
              </a:spcAft>
              <a:buFont typeface="Wingdings" panose="05000000000000000000" pitchFamily="2" charset="2"/>
              <a:buChar char="q"/>
            </a:pPr>
            <a:r>
              <a:rPr lang="en-US" sz="2100" b="1" dirty="0">
                <a:latin typeface="Arial" panose="020B0604020202020204" pitchFamily="34" charset="0"/>
                <a:cs typeface="Arial" panose="020B0604020202020204" pitchFamily="34" charset="0"/>
              </a:rPr>
              <a:t>GOOD PROCESS</a:t>
            </a:r>
          </a:p>
          <a:p>
            <a:pPr marL="342000" indent="-342000">
              <a:spcBef>
                <a:spcPts val="0"/>
              </a:spcBef>
              <a:spcAft>
                <a:spcPts val="1200"/>
              </a:spcAft>
              <a:buFont typeface="Wingdings" panose="05000000000000000000" pitchFamily="2" charset="2"/>
              <a:buChar char="q"/>
            </a:pPr>
            <a:r>
              <a:rPr lang="en-US" sz="2100" b="1" dirty="0">
                <a:latin typeface="Arial" panose="020B0604020202020204" pitchFamily="34" charset="0"/>
                <a:cs typeface="Arial" panose="020B0604020202020204" pitchFamily="34" charset="0"/>
              </a:rPr>
              <a:t>CONSIDER THE OPTIONS</a:t>
            </a:r>
          </a:p>
          <a:p>
            <a:pPr marL="342000" indent="-342000">
              <a:spcBef>
                <a:spcPts val="0"/>
              </a:spcBef>
              <a:spcAft>
                <a:spcPts val="1200"/>
              </a:spcAft>
              <a:buFont typeface="Wingdings" panose="05000000000000000000" pitchFamily="2" charset="2"/>
              <a:buChar char="q"/>
            </a:pPr>
            <a:r>
              <a:rPr lang="en-US" sz="2100" b="1" dirty="0">
                <a:latin typeface="Arial" panose="020B0604020202020204" pitchFamily="34" charset="0"/>
                <a:cs typeface="Arial" panose="020B0604020202020204" pitchFamily="34" charset="0"/>
              </a:rPr>
              <a:t>APPROPRIATE TUNNEL VENTILATION</a:t>
            </a:r>
          </a:p>
          <a:p>
            <a:pPr marL="342000" indent="-342000">
              <a:spcBef>
                <a:spcPts val="0"/>
              </a:spcBef>
              <a:spcAft>
                <a:spcPts val="1200"/>
              </a:spcAft>
              <a:buFont typeface="Wingdings" panose="05000000000000000000" pitchFamily="2" charset="2"/>
              <a:buChar char="q"/>
            </a:pPr>
            <a:r>
              <a:rPr lang="en-US" sz="2100" b="1" dirty="0">
                <a:latin typeface="Arial" panose="020B0604020202020204" pitchFamily="34" charset="0"/>
                <a:cs typeface="Arial" panose="020B0604020202020204" pitchFamily="34" charset="0"/>
              </a:rPr>
              <a:t>EXHAUST AIR TREATMENT IF NEEDED</a:t>
            </a:r>
          </a:p>
          <a:p>
            <a:pPr marL="342000" lvl="1" indent="-342000">
              <a:spcBef>
                <a:spcPts val="0"/>
              </a:spcBef>
              <a:spcAft>
                <a:spcPts val="1200"/>
              </a:spcAft>
              <a:buFont typeface="Wingdings" panose="05000000000000000000" pitchFamily="2" charset="2"/>
              <a:buChar char="q"/>
            </a:pPr>
            <a:r>
              <a:rPr lang="en-US" sz="2100" b="1" dirty="0">
                <a:latin typeface="Arial" panose="020B0604020202020204" pitchFamily="34" charset="0"/>
                <a:cs typeface="Arial" panose="020B0604020202020204" pitchFamily="34" charset="0"/>
              </a:rPr>
              <a:t>INDEPENDENT AIR QUALITY MONITORING</a:t>
            </a:r>
          </a:p>
          <a:p>
            <a:pPr marL="342000" lvl="1" indent="-342000">
              <a:spcBef>
                <a:spcPts val="0"/>
              </a:spcBef>
              <a:spcAft>
                <a:spcPts val="1200"/>
              </a:spcAft>
              <a:buFont typeface="Wingdings" panose="05000000000000000000" pitchFamily="2" charset="2"/>
              <a:buChar char="q"/>
            </a:pPr>
            <a:r>
              <a:rPr lang="en-US" sz="2100" b="1" dirty="0">
                <a:latin typeface="Arial" panose="020B0604020202020204" pitchFamily="34" charset="0"/>
                <a:cs typeface="Arial" panose="020B0604020202020204" pitchFamily="34" charset="0"/>
              </a:rPr>
              <a:t>INDEPENDENT OVERSIGHT</a:t>
            </a:r>
          </a:p>
          <a:p>
            <a:pPr marL="342000" lvl="1" indent="-342000">
              <a:spcBef>
                <a:spcPts val="0"/>
              </a:spcBef>
              <a:spcAft>
                <a:spcPts val="1200"/>
              </a:spcAft>
              <a:buFont typeface="Wingdings" panose="05000000000000000000" pitchFamily="2" charset="2"/>
              <a:buChar char="q"/>
            </a:pPr>
            <a:r>
              <a:rPr lang="en-US" sz="2100" b="1" dirty="0">
                <a:latin typeface="Arial" panose="020B0604020202020204" pitchFamily="34" charset="0"/>
                <a:cs typeface="Arial" panose="020B0604020202020204" pitchFamily="34" charset="0"/>
              </a:rPr>
              <a:t>TRANSPORT POLICY PRIORITIES</a:t>
            </a:r>
          </a:p>
          <a:p>
            <a:pPr marL="342000" lvl="1" indent="-342000">
              <a:spcBef>
                <a:spcPts val="0"/>
              </a:spcBef>
              <a:spcAft>
                <a:spcPts val="1200"/>
              </a:spcAft>
              <a:buFont typeface="Wingdings" panose="05000000000000000000" pitchFamily="2" charset="2"/>
              <a:buChar char="q"/>
            </a:pPr>
            <a:r>
              <a:rPr lang="en-US" sz="2100" b="1" dirty="0">
                <a:latin typeface="Arial" panose="020B0604020202020204" pitchFamily="34" charset="0"/>
                <a:cs typeface="Arial" panose="020B0604020202020204" pitchFamily="34" charset="0"/>
              </a:rPr>
              <a:t>RESPECT FOR THE PUBLIC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434EBED2-DFFE-4972-BCC0-E6A692C944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November 22nd 2018</a:t>
            </a:r>
            <a:endParaRPr lang="en-AU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29273528-011E-4889-A0FE-2BAD14F0ED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Community Meeting - Balgowlah Golf Club</a:t>
            </a:r>
            <a:endParaRPr lang="en-AU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12970177-7DA3-4451-8FD8-7B1BDEF996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BF6D6E-A767-412B-9A34-D9769EE2D05B}" type="slidenum">
              <a:rPr lang="en-AU" smtClean="0"/>
              <a:t>17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20153676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94122"/>
          </a:xfrm>
        </p:spPr>
        <p:txBody>
          <a:bodyPr>
            <a:normAutofit/>
          </a:bodyPr>
          <a:lstStyle/>
          <a:p>
            <a:r>
              <a:rPr lang="en-AU" sz="3600" b="1" dirty="0">
                <a:latin typeface="Arial" panose="020B0604020202020204" pitchFamily="34" charset="0"/>
                <a:cs typeface="Arial" panose="020B0604020202020204" pitchFamily="34" charset="0"/>
              </a:rPr>
              <a:t>Existing Sydney Road Tunnels</a:t>
            </a:r>
          </a:p>
        </p:txBody>
      </p:sp>
      <p:pic>
        <p:nvPicPr>
          <p:cNvPr id="1027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728" y="1446028"/>
            <a:ext cx="5256584" cy="43697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FC11436D-9C36-419A-8BE7-F50329DDB1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November 22nd 2018</a:t>
            </a:r>
            <a:endParaRPr lang="en-AU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0F50BC34-F0A8-4A95-9938-8CE64C1ED1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Community Meeting - Balgowlah Golf Club</a:t>
            </a:r>
            <a:endParaRPr lang="en-AU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20D1DCCF-0276-429F-879B-5B41583513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BF6D6E-A767-412B-9A34-D9769EE2D05B}" type="slidenum">
              <a:rPr lang="en-AU" smtClean="0"/>
              <a:t>2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64856934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124349AD-1A48-4C63-BA3C-A27C893FD5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New Developments</a:t>
            </a:r>
            <a:endParaRPr lang="en-AU" sz="3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Content Placeholder 6">
            <a:extLst>
              <a:ext uri="{FF2B5EF4-FFF2-40B4-BE49-F238E27FC236}">
                <a16:creationId xmlns:a16="http://schemas.microsoft.com/office/drawing/2014/main" xmlns="" id="{EF510341-7464-4916-BFB6-45E78DF05E3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331640" y="1628800"/>
            <a:ext cx="6264696" cy="4101281"/>
          </a:xfrm>
          <a:prstGeom prst="rect">
            <a:avLst/>
          </a:prstGeom>
        </p:spPr>
      </p:pic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9804CB54-9EEB-4C03-A247-939E01E9F6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November 22nd 2018</a:t>
            </a:r>
            <a:endParaRPr lang="en-AU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8895922F-7522-4DAC-AEF3-28FDA36191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Community Meeting - Balgowlah Golf Club</a:t>
            </a:r>
            <a:endParaRPr lang="en-AU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D92DFEC9-5B6A-4AC1-9AE4-65A0D313A6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BF6D6E-A767-412B-9A34-D9769EE2D05B}" type="slidenum">
              <a:rPr lang="en-AU" smtClean="0"/>
              <a:t>3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85275972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94122"/>
          </a:xfrm>
        </p:spPr>
        <p:txBody>
          <a:bodyPr>
            <a:normAutofit fontScale="90000"/>
          </a:bodyPr>
          <a:lstStyle/>
          <a:p>
            <a:r>
              <a:rPr lang="en-AU" sz="4000" b="1" dirty="0">
                <a:latin typeface="Arial" panose="020B0604020202020204" pitchFamily="34" charset="0"/>
                <a:cs typeface="Arial" panose="020B0604020202020204" pitchFamily="34" charset="0"/>
              </a:rPr>
              <a:t>Existing Sydney Road Tunnels</a:t>
            </a:r>
            <a:r>
              <a:rPr lang="en-AU" sz="3600" b="1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AU" sz="36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AU" sz="3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49559455"/>
              </p:ext>
            </p:extLst>
          </p:nvPr>
        </p:nvGraphicFramePr>
        <p:xfrm>
          <a:off x="457200" y="2060848"/>
          <a:ext cx="8229600" cy="28295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98576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08012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80020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080120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2170584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</a:tblGrid>
              <a:tr h="119256">
                <a:tc>
                  <a:txBody>
                    <a:bodyPr/>
                    <a:lstStyle/>
                    <a:p>
                      <a:r>
                        <a:rPr lang="en-AU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TUNNEL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LENGTH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VENTILATION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STACKS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AIR TREATMENT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AU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Harbour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2.3 km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Transverse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None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AU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Eastern Distributor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1.7</a:t>
                      </a:r>
                      <a:r>
                        <a:rPr lang="en-AU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km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Longitudinal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None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AU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M5 East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4.0 km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Longitudinal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None  </a:t>
                      </a:r>
                      <a:r>
                        <a:rPr lang="en-AU" sz="11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(Note 1)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AU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Lane Cove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3.6 km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Longitudinal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None </a:t>
                      </a:r>
                      <a:r>
                        <a:rPr lang="en-AU" sz="11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(Note</a:t>
                      </a:r>
                      <a:r>
                        <a:rPr lang="en-AU" sz="11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2)</a:t>
                      </a:r>
                      <a:r>
                        <a:rPr lang="en-AU" sz="11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AU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Cross</a:t>
                      </a:r>
                      <a:r>
                        <a:rPr lang="en-AU" sz="14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City</a:t>
                      </a:r>
                      <a:endParaRPr lang="en-AU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2.1 km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Longitudinal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None </a:t>
                      </a:r>
                      <a:r>
                        <a:rPr lang="en-AU" sz="11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(Note 3)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370840">
                <a:tc gridSpan="5">
                  <a:txBody>
                    <a:bodyPr/>
                    <a:lstStyle/>
                    <a:p>
                      <a:pPr algn="ctr"/>
                      <a:r>
                        <a:rPr lang="en-AU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Note 1:     ESP &amp; DeNOX system trialled</a:t>
                      </a:r>
                    </a:p>
                    <a:p>
                      <a:pPr algn="ctr"/>
                      <a:r>
                        <a:rPr lang="en-AU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Note</a:t>
                      </a:r>
                      <a:r>
                        <a:rPr lang="en-AU" sz="12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2:     Capacity </a:t>
                      </a:r>
                      <a:r>
                        <a:rPr lang="en-AU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for air treatment included in design</a:t>
                      </a:r>
                    </a:p>
                    <a:p>
                      <a:pPr algn="ctr"/>
                      <a:r>
                        <a:rPr lang="en-AU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Note 3:     Capacity for air treatment included in design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 sz="11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</a:tbl>
          </a:graphicData>
        </a:graphic>
      </p:graphicFrame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D225AF74-7AC7-4ED7-9ED0-E8F6D2DB4F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November 22nd 2018</a:t>
            </a:r>
            <a:endParaRPr lang="en-AU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6A3DE83C-A5F3-4066-9369-9DBBFAAA30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Community Meeting - Balgowlah Golf Club</a:t>
            </a:r>
            <a:endParaRPr lang="en-AU" dirty="0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xmlns="" id="{B454F2A0-EFE9-4C5B-AE4C-C15468F60E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BF6D6E-A767-412B-9A34-D9769EE2D05B}" type="slidenum">
              <a:rPr lang="en-AU" smtClean="0"/>
              <a:t>4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75921172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B47320A-DB9C-4914-A392-F135663734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New Tunnels</a:t>
            </a:r>
            <a:b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200" b="1" dirty="0">
                <a:latin typeface="Arial" panose="020B0604020202020204" pitchFamily="34" charset="0"/>
                <a:cs typeface="Arial" panose="020B0604020202020204" pitchFamily="34" charset="0"/>
              </a:rPr>
              <a:t>… getting longer &amp; busier</a:t>
            </a:r>
            <a:endParaRPr lang="en-AU" sz="2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0A4B77D3-DDA0-45E1-860D-1CF2DB5BDA8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en-AU" sz="2400" b="1" dirty="0">
                <a:latin typeface="Arial" panose="020B0604020202020204" pitchFamily="34" charset="0"/>
                <a:cs typeface="Arial" panose="020B0604020202020204" pitchFamily="34" charset="0"/>
              </a:rPr>
              <a:t>North Connex Details</a:t>
            </a:r>
            <a:br>
              <a:rPr lang="en-AU" sz="24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AU" sz="1600" b="1" dirty="0">
                <a:latin typeface="Arial" panose="020B0604020202020204" pitchFamily="34" charset="0"/>
                <a:cs typeface="Arial" panose="020B0604020202020204" pitchFamily="34" charset="0"/>
              </a:rPr>
              <a:t>(a typical example)</a:t>
            </a:r>
          </a:p>
          <a:p>
            <a:pPr marL="0" indent="0">
              <a:buNone/>
            </a:pPr>
            <a:endParaRPr lang="en-US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US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800100" lvl="2" indent="0">
              <a:spcBef>
                <a:spcPts val="0"/>
              </a:spcBef>
              <a:spcAft>
                <a:spcPts val="600"/>
              </a:spcAft>
              <a:buNone/>
            </a:pPr>
            <a:r>
              <a:rPr lang="en-AU" sz="2000" b="1" dirty="0">
                <a:latin typeface="Arial" panose="020B0604020202020204" pitchFamily="34" charset="0"/>
                <a:cs typeface="Arial" panose="020B0604020202020204" pitchFamily="34" charset="0"/>
              </a:rPr>
              <a:t>Length:			9.2 km </a:t>
            </a:r>
          </a:p>
          <a:p>
            <a:pPr marL="800100" lvl="2" indent="0">
              <a:spcBef>
                <a:spcPts val="0"/>
              </a:spcBef>
              <a:spcAft>
                <a:spcPts val="600"/>
              </a:spcAft>
              <a:buNone/>
            </a:pPr>
            <a:r>
              <a:rPr lang="en-AU" sz="2000" b="1" dirty="0">
                <a:latin typeface="Arial" panose="020B0604020202020204" pitchFamily="34" charset="0"/>
                <a:cs typeface="Arial" panose="020B0604020202020204" pitchFamily="34" charset="0"/>
              </a:rPr>
              <a:t>Lanes:			3 in each direction (two initially)</a:t>
            </a:r>
          </a:p>
          <a:p>
            <a:pPr marL="800100" lvl="2" indent="0">
              <a:spcBef>
                <a:spcPts val="0"/>
              </a:spcBef>
              <a:spcAft>
                <a:spcPts val="600"/>
              </a:spcAft>
              <a:buNone/>
            </a:pPr>
            <a:r>
              <a:rPr lang="en-AU" sz="2000" b="1" dirty="0">
                <a:latin typeface="Arial" panose="020B0604020202020204" pitchFamily="34" charset="0"/>
                <a:cs typeface="Arial" panose="020B0604020202020204" pitchFamily="34" charset="0"/>
              </a:rPr>
              <a:t>Ventilation:		Longitudinal</a:t>
            </a:r>
          </a:p>
          <a:p>
            <a:pPr marL="800100" lvl="2" indent="0">
              <a:spcBef>
                <a:spcPts val="0"/>
              </a:spcBef>
              <a:spcAft>
                <a:spcPts val="600"/>
              </a:spcAft>
              <a:buNone/>
            </a:pPr>
            <a:r>
              <a:rPr lang="en-AU" sz="2000" b="1" dirty="0">
                <a:latin typeface="Arial" panose="020B0604020202020204" pitchFamily="34" charset="0"/>
                <a:cs typeface="Arial" panose="020B0604020202020204" pitchFamily="34" charset="0"/>
              </a:rPr>
              <a:t>Air Treatment:		None proposed</a:t>
            </a:r>
          </a:p>
          <a:p>
            <a:pPr marL="800100" lvl="2" indent="0">
              <a:spcBef>
                <a:spcPts val="0"/>
              </a:spcBef>
              <a:spcAft>
                <a:spcPts val="600"/>
              </a:spcAft>
              <a:buNone/>
            </a:pPr>
            <a:r>
              <a:rPr lang="en-AU" sz="2000" b="1" dirty="0">
                <a:latin typeface="Arial" panose="020B0604020202020204" pitchFamily="34" charset="0"/>
                <a:cs typeface="Arial" panose="020B0604020202020204" pitchFamily="34" charset="0"/>
              </a:rPr>
              <a:t>Emission Stacks:	One at each end</a:t>
            </a:r>
          </a:p>
          <a:p>
            <a:pPr marL="0" indent="0">
              <a:buNone/>
            </a:pPr>
            <a:endParaRPr lang="en-AU" sz="2000" dirty="0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xmlns="" id="{1FB636B1-3C87-4F16-8B81-3ADD78AC61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November 22nd 2018</a:t>
            </a:r>
            <a:endParaRPr lang="en-AU" dirty="0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xmlns="" id="{3A00F775-185D-4265-8465-8317500C5D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Community Meeting - Balgowlah Golf Club</a:t>
            </a:r>
            <a:endParaRPr lang="en-AU" dirty="0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xmlns="" id="{81C62129-7D98-4AA0-AC24-13480E9064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BF6D6E-A767-412B-9A34-D9769EE2D05B}" type="slidenum">
              <a:rPr lang="en-AU" smtClean="0"/>
              <a:t>5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64366774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AU" sz="3600" b="1" dirty="0">
                <a:latin typeface="Arial" panose="020B0604020202020204" pitchFamily="34" charset="0"/>
                <a:cs typeface="Arial" panose="020B0604020202020204" pitchFamily="34" charset="0"/>
              </a:rPr>
              <a:t>Some Air Quality Issues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spcAft>
                <a:spcPts val="600"/>
              </a:spcAft>
              <a:buNone/>
            </a:pPr>
            <a:endParaRPr lang="en-AU" sz="10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spcAft>
                <a:spcPts val="600"/>
              </a:spcAft>
              <a:buNone/>
            </a:pPr>
            <a:r>
              <a:rPr lang="en-AU" sz="2400" b="1" dirty="0">
                <a:latin typeface="Arial" panose="020B0604020202020204" pitchFamily="34" charset="0"/>
                <a:cs typeface="Arial" panose="020B0604020202020204" pitchFamily="34" charset="0"/>
              </a:rPr>
              <a:t>		In Tunnel</a:t>
            </a:r>
          </a:p>
          <a:p>
            <a:pPr marL="0" indent="0">
              <a:spcAft>
                <a:spcPts val="600"/>
              </a:spcAft>
              <a:buNone/>
            </a:pPr>
            <a:r>
              <a:rPr lang="en-AU" sz="2400" b="1" dirty="0">
                <a:latin typeface="Arial" panose="020B0604020202020204" pitchFamily="34" charset="0"/>
                <a:cs typeface="Arial" panose="020B0604020202020204" pitchFamily="34" charset="0"/>
              </a:rPr>
              <a:t>		External</a:t>
            </a:r>
          </a:p>
          <a:p>
            <a:pPr marL="0" indent="0">
              <a:spcAft>
                <a:spcPts val="600"/>
              </a:spcAft>
              <a:buNone/>
            </a:pPr>
            <a:r>
              <a:rPr lang="en-AU" sz="2400" b="1" dirty="0">
                <a:latin typeface="Arial" panose="020B0604020202020204" pitchFamily="34" charset="0"/>
                <a:cs typeface="Arial" panose="020B0604020202020204" pitchFamily="34" charset="0"/>
              </a:rPr>
              <a:t>		Pollutants of Concern</a:t>
            </a:r>
          </a:p>
          <a:p>
            <a:pPr marL="1371600" lvl="3" indent="0">
              <a:spcAft>
                <a:spcPts val="300"/>
              </a:spcAft>
              <a:buNone/>
            </a:pPr>
            <a:r>
              <a:rPr lang="en-AU" b="1" dirty="0">
                <a:latin typeface="Arial" panose="020B0604020202020204" pitchFamily="34" charset="0"/>
                <a:cs typeface="Arial" panose="020B0604020202020204" pitchFamily="34" charset="0"/>
              </a:rPr>
              <a:t>		Carbon Monoxide</a:t>
            </a:r>
          </a:p>
          <a:p>
            <a:pPr marL="1371600" lvl="3" indent="0">
              <a:spcAft>
                <a:spcPts val="300"/>
              </a:spcAft>
              <a:buNone/>
            </a:pPr>
            <a:r>
              <a:rPr lang="en-AU" b="1" dirty="0">
                <a:latin typeface="Arial" panose="020B0604020202020204" pitchFamily="34" charset="0"/>
                <a:cs typeface="Arial" panose="020B0604020202020204" pitchFamily="34" charset="0"/>
              </a:rPr>
              <a:t>		Nitrogen Dioxide</a:t>
            </a:r>
          </a:p>
          <a:p>
            <a:pPr marL="1371600" lvl="3" indent="0">
              <a:spcAft>
                <a:spcPts val="300"/>
              </a:spcAft>
              <a:buNone/>
            </a:pPr>
            <a:r>
              <a:rPr lang="en-AU" b="1" dirty="0">
                <a:latin typeface="Arial" panose="020B0604020202020204" pitchFamily="34" charset="0"/>
                <a:cs typeface="Arial" panose="020B0604020202020204" pitchFamily="34" charset="0"/>
              </a:rPr>
              <a:t>		Hydrocarbon Residues</a:t>
            </a:r>
          </a:p>
          <a:p>
            <a:pPr marL="1371600" lvl="3" indent="0">
              <a:buNone/>
            </a:pPr>
            <a:r>
              <a:rPr lang="en-AU" b="1" dirty="0">
                <a:latin typeface="Arial" panose="020B0604020202020204" pitchFamily="34" charset="0"/>
                <a:cs typeface="Arial" panose="020B0604020202020204" pitchFamily="34" charset="0"/>
              </a:rPr>
              <a:t>		Fine Particulates (PM10 &amp; PM2.5)</a:t>
            </a:r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xmlns="" id="{35B3DD50-93BB-4D6C-A0CF-0594416A6E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November 22nd 2018</a:t>
            </a:r>
            <a:endParaRPr lang="en-AU" dirty="0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xmlns="" id="{A8A99CBF-F5CD-4B0E-A814-B9700A72AB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Community Meeting - Balgowlah Golf Club</a:t>
            </a:r>
            <a:endParaRPr lang="en-AU" dirty="0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xmlns="" id="{357A315A-1553-4484-A5EA-910CEEF3DC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BF6D6E-A767-412B-9A34-D9769EE2D05B}" type="slidenum">
              <a:rPr lang="en-AU" smtClean="0"/>
              <a:t>6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408614612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AU" sz="3600" b="1" dirty="0">
                <a:latin typeface="Arial" panose="020B0604020202020204" pitchFamily="34" charset="0"/>
                <a:cs typeface="Arial" panose="020B0604020202020204" pitchFamily="34" charset="0"/>
              </a:rPr>
              <a:t>Ventilation &amp; Air Quality Options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44825"/>
            <a:ext cx="8229600" cy="3528392"/>
          </a:xfrm>
        </p:spPr>
        <p:txBody>
          <a:bodyPr>
            <a:normAutofit/>
          </a:bodyPr>
          <a:lstStyle/>
          <a:p>
            <a:pPr marL="2171700" lvl="5" indent="0">
              <a:buNone/>
            </a:pPr>
            <a:r>
              <a:rPr lang="en-AU" sz="2400" b="1" dirty="0">
                <a:latin typeface="Arial" panose="020B0604020202020204" pitchFamily="34" charset="0"/>
                <a:cs typeface="Arial" panose="020B0604020202020204" pitchFamily="34" charset="0"/>
              </a:rPr>
              <a:t>Ventilation</a:t>
            </a:r>
          </a:p>
          <a:p>
            <a:pPr lvl="6" indent="-342900">
              <a:buFont typeface="Wingdings" panose="05000000000000000000" pitchFamily="2" charset="2"/>
              <a:buChar char="q"/>
            </a:pPr>
            <a:r>
              <a:rPr lang="en-AU" b="1" dirty="0">
                <a:latin typeface="Arial" panose="020B0604020202020204" pitchFamily="34" charset="0"/>
                <a:cs typeface="Arial" panose="020B0604020202020204" pitchFamily="34" charset="0"/>
              </a:rPr>
              <a:t>Longitudinal</a:t>
            </a:r>
          </a:p>
          <a:p>
            <a:pPr lvl="6" indent="-342900">
              <a:buFont typeface="Wingdings" panose="05000000000000000000" pitchFamily="2" charset="2"/>
              <a:buChar char="q"/>
            </a:pPr>
            <a:r>
              <a:rPr lang="en-AU" b="1" dirty="0">
                <a:latin typeface="Arial" panose="020B0604020202020204" pitchFamily="34" charset="0"/>
                <a:cs typeface="Arial" panose="020B0604020202020204" pitchFamily="34" charset="0"/>
              </a:rPr>
              <a:t>Transverse</a:t>
            </a:r>
          </a:p>
          <a:p>
            <a:pPr marL="2171700" lvl="5" indent="0">
              <a:buNone/>
            </a:pPr>
            <a:endParaRPr lang="en-AU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171700" lvl="5" indent="0">
              <a:buNone/>
            </a:pPr>
            <a:r>
              <a:rPr lang="en-AU" sz="2400" b="1" dirty="0">
                <a:latin typeface="Arial" panose="020B0604020202020204" pitchFamily="34" charset="0"/>
                <a:cs typeface="Arial" panose="020B0604020202020204" pitchFamily="34" charset="0"/>
              </a:rPr>
              <a:t>Air Cleaning</a:t>
            </a:r>
          </a:p>
          <a:p>
            <a:pPr lvl="6" indent="-342900">
              <a:buFont typeface="Wingdings" panose="05000000000000000000" pitchFamily="2" charset="2"/>
              <a:buChar char="q"/>
            </a:pPr>
            <a:r>
              <a:rPr lang="en-AU" b="1" dirty="0">
                <a:latin typeface="Arial" panose="020B0604020202020204" pitchFamily="34" charset="0"/>
                <a:cs typeface="Arial" panose="020B0604020202020204" pitchFamily="34" charset="0"/>
              </a:rPr>
              <a:t>Particulates</a:t>
            </a:r>
          </a:p>
          <a:p>
            <a:pPr lvl="6" indent="-342900">
              <a:buFont typeface="Wingdings" panose="05000000000000000000" pitchFamily="2" charset="2"/>
              <a:buChar char="q"/>
            </a:pPr>
            <a:r>
              <a:rPr lang="en-AU" b="1" dirty="0">
                <a:latin typeface="Arial" panose="020B0604020202020204" pitchFamily="34" charset="0"/>
                <a:cs typeface="Arial" panose="020B0604020202020204" pitchFamily="34" charset="0"/>
              </a:rPr>
              <a:t>Hydrocarbon Residues</a:t>
            </a:r>
          </a:p>
          <a:p>
            <a:pPr lvl="6" indent="-342900">
              <a:buFont typeface="Wingdings" panose="05000000000000000000" pitchFamily="2" charset="2"/>
              <a:buChar char="q"/>
            </a:pPr>
            <a:r>
              <a:rPr lang="en-AU" b="1" dirty="0">
                <a:latin typeface="Arial" panose="020B0604020202020204" pitchFamily="34" charset="0"/>
                <a:cs typeface="Arial" panose="020B0604020202020204" pitchFamily="34" charset="0"/>
              </a:rPr>
              <a:t>Nitrogen Dioxide</a:t>
            </a:r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xmlns="" id="{AFD1D658-D0BB-4BFF-8E04-01BD058915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November 22nd 2018</a:t>
            </a:r>
            <a:endParaRPr lang="en-AU" dirty="0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xmlns="" id="{12D06B10-EE9B-47F9-A26B-F827E0883D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Community Meeting - Balgowlah Golf Club</a:t>
            </a:r>
            <a:endParaRPr lang="en-AU" dirty="0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xmlns="" id="{CFCADE86-B78B-4902-8A11-D94714626A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BF6D6E-A767-412B-9A34-D9769EE2D05B}" type="slidenum">
              <a:rPr lang="en-AU" smtClean="0"/>
              <a:t>7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32008983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spcAft>
                <a:spcPts val="1800"/>
              </a:spcAft>
            </a:pPr>
            <a:r>
              <a:rPr lang="en-AU" sz="3600" b="1" dirty="0">
                <a:latin typeface="Arial" panose="020B0604020202020204" pitchFamily="34" charset="0"/>
                <a:cs typeface="Arial" panose="020B0604020202020204" pitchFamily="34" charset="0"/>
              </a:rPr>
              <a:t>Ventilation Options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algn="ctr"/>
            <a:r>
              <a:rPr lang="en-AU" sz="2000" dirty="0">
                <a:latin typeface="Arial" panose="020B0604020202020204" pitchFamily="34" charset="0"/>
                <a:cs typeface="Arial" panose="020B0604020202020204" pitchFamily="34" charset="0"/>
              </a:rPr>
              <a:t>Longitudinal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>
            <a:normAutofit/>
          </a:bodyPr>
          <a:lstStyle/>
          <a:p>
            <a:pPr algn="ctr"/>
            <a:r>
              <a:rPr lang="en-AU" sz="2000" dirty="0">
                <a:latin typeface="Arial" panose="020B0604020202020204" pitchFamily="34" charset="0"/>
                <a:cs typeface="Arial" panose="020B0604020202020204" pitchFamily="34" charset="0"/>
              </a:rPr>
              <a:t>Transverse</a:t>
            </a:r>
          </a:p>
        </p:txBody>
      </p:sp>
      <p:pic>
        <p:nvPicPr>
          <p:cNvPr id="10" name="Content Placeholder 9" descr="RTA01"/>
          <p:cNvPicPr>
            <a:picLocks noGrp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9914" y="2420888"/>
            <a:ext cx="3754760" cy="2025426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Content Placeholder 10" descr="RTA02"/>
          <p:cNvPicPr>
            <a:picLocks noGrp="1"/>
          </p:cNvPicPr>
          <p:nvPr>
            <p:ph sz="quarter" idx="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1301" y="2420888"/>
            <a:ext cx="3887415" cy="2025426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0AD8ADA9-E890-4672-BF63-1B4BAB86E8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November 22nd 2018</a:t>
            </a:r>
            <a:endParaRPr lang="en-AU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6078B259-85A8-4651-A686-A7126A3BD7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Community Meeting - Balgowlah Golf Club</a:t>
            </a:r>
            <a:endParaRPr lang="en-AU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85AA12C4-9C34-44D9-8E33-8121F7C76C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BF6D6E-A767-412B-9A34-D9769EE2D05B}" type="slidenum">
              <a:rPr lang="en-AU" smtClean="0"/>
              <a:t>8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61835716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E9A284AA-1D88-4BAB-A72C-493AC3D375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Air Treatment Options</a:t>
            </a:r>
            <a:endParaRPr lang="en-AU" sz="3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768C672E-693E-412D-AF08-97D6FD13A51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957783"/>
          </a:xfrm>
        </p:spPr>
        <p:txBody>
          <a:bodyPr>
            <a:noAutofit/>
          </a:bodyPr>
          <a:lstStyle/>
          <a:p>
            <a:pPr algn="ctr"/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Fine Particulates</a:t>
            </a:r>
          </a:p>
          <a:p>
            <a:pPr algn="ctr"/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Electrostatic Precipitation</a:t>
            </a:r>
            <a:endParaRPr lang="en-AU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B007DFD8-D5F2-4285-94EC-30912BC95F6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45025" y="1535112"/>
            <a:ext cx="4041775" cy="885775"/>
          </a:xfrm>
        </p:spPr>
        <p:txBody>
          <a:bodyPr>
            <a:noAutofit/>
          </a:bodyPr>
          <a:lstStyle/>
          <a:p>
            <a:pPr algn="ctr"/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NOX &amp; Hydrocarbons</a:t>
            </a:r>
          </a:p>
          <a:p>
            <a:pPr algn="ctr"/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Catalytic Processes</a:t>
            </a:r>
            <a:endParaRPr lang="en-AU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3" name="Content Placeholder 12">
            <a:extLst>
              <a:ext uri="{FF2B5EF4-FFF2-40B4-BE49-F238E27FC236}">
                <a16:creationId xmlns:a16="http://schemas.microsoft.com/office/drawing/2014/main" xmlns="" id="{BC5B37E5-E4BC-49D3-9C10-AE51E9A194C3}"/>
              </a:ext>
            </a:extLst>
          </p:cNvPr>
          <p:cNvPicPr>
            <a:picLocks noGrp="1" noChangeAspect="1"/>
          </p:cNvPicPr>
          <p:nvPr>
            <p:ph sz="quarter" idx="4"/>
          </p:nvPr>
        </p:nvPicPr>
        <p:blipFill>
          <a:blip r:embed="rId2"/>
          <a:stretch>
            <a:fillRect/>
          </a:stretch>
        </p:blipFill>
        <p:spPr>
          <a:xfrm>
            <a:off x="4556819" y="2780929"/>
            <a:ext cx="4129982" cy="2681902"/>
          </a:xfrm>
          <a:prstGeom prst="rect">
            <a:avLst/>
          </a:prstGeom>
        </p:spPr>
      </p:pic>
      <p:pic>
        <p:nvPicPr>
          <p:cNvPr id="12" name="Content Placeholder 11">
            <a:extLst>
              <a:ext uri="{FF2B5EF4-FFF2-40B4-BE49-F238E27FC236}">
                <a16:creationId xmlns:a16="http://schemas.microsoft.com/office/drawing/2014/main" xmlns="" id="{901CA9B4-0440-4916-A1DB-470F9B1B6680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457198" y="2780929"/>
            <a:ext cx="3926683" cy="2681902"/>
          </a:xfrm>
          <a:prstGeom prst="rect">
            <a:avLst/>
          </a:prstGeom>
        </p:spPr>
      </p:pic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8190113A-F0E9-4F29-86A5-888DD5309E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November 22nd 2018</a:t>
            </a:r>
            <a:endParaRPr lang="en-AU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03EBBBAF-2C7B-4B08-BA28-78D6162EA0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Community Meeting - Balgowlah Golf Club</a:t>
            </a:r>
            <a:endParaRPr lang="en-AU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8443CE9E-12C0-48D0-8035-187BB03FFB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BF6D6E-A767-412B-9A34-D9769EE2D05B}" type="slidenum">
              <a:rPr lang="en-AU" smtClean="0"/>
              <a:t>9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53819183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807</TotalTime>
  <Words>447</Words>
  <Application>Microsoft Office PowerPoint</Application>
  <PresentationFormat>On-screen Show (4:3)</PresentationFormat>
  <Paragraphs>200</Paragraphs>
  <Slides>17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1" baseType="lpstr">
      <vt:lpstr>Arial</vt:lpstr>
      <vt:lpstr>Calibri</vt:lpstr>
      <vt:lpstr>Wingdings</vt:lpstr>
      <vt:lpstr>Office Theme</vt:lpstr>
      <vt:lpstr>Road Tunnels Air Quality Considerations Community Meeting - Balgowlah Golf Club  </vt:lpstr>
      <vt:lpstr>Existing Sydney Road Tunnels</vt:lpstr>
      <vt:lpstr>New Developments</vt:lpstr>
      <vt:lpstr>Existing Sydney Road Tunnels </vt:lpstr>
      <vt:lpstr>New Tunnels … getting longer &amp; busier</vt:lpstr>
      <vt:lpstr>Some Air Quality Issues</vt:lpstr>
      <vt:lpstr>Ventilation &amp; Air Quality Options</vt:lpstr>
      <vt:lpstr>Ventilation Options</vt:lpstr>
      <vt:lpstr>Air Treatment Options</vt:lpstr>
      <vt:lpstr>Air Cleaning Efficiencies</vt:lpstr>
      <vt:lpstr>Air Treatment Volumes</vt:lpstr>
      <vt:lpstr>New Tunnels … getting longer &amp; busier</vt:lpstr>
      <vt:lpstr>International Experience</vt:lpstr>
      <vt:lpstr>NSW Approach</vt:lpstr>
      <vt:lpstr>Key Considerations</vt:lpstr>
      <vt:lpstr>The Issues</vt:lpstr>
      <vt:lpstr>The Solutions </vt:lpstr>
    </vt:vector>
  </TitlesOfParts>
  <Company>Hewlett-Packard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Sydney Road Tunnels (Version 2)</dc:title>
  <dc:creator>Noel</dc:creator>
  <cp:keywords>North Sydney Precincts &amp; NORTAG Meeting October 23rd 2018</cp:keywords>
  <cp:lastModifiedBy>Cameron, Sally (AU)</cp:lastModifiedBy>
  <cp:revision>57</cp:revision>
  <dcterms:created xsi:type="dcterms:W3CDTF">2014-12-03T05:51:23Z</dcterms:created>
  <dcterms:modified xsi:type="dcterms:W3CDTF">2019-02-26T03:35:09Z</dcterms:modified>
</cp:coreProperties>
</file>